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74" r:id="rId4"/>
    <p:sldId id="276" r:id="rId5"/>
    <p:sldId id="277" r:id="rId6"/>
    <p:sldId id="278" r:id="rId7"/>
    <p:sldId id="286" r:id="rId8"/>
    <p:sldId id="285" r:id="rId9"/>
    <p:sldId id="284" r:id="rId10"/>
    <p:sldId id="283" r:id="rId11"/>
    <p:sldId id="279" r:id="rId12"/>
    <p:sldId id="280" r:id="rId13"/>
    <p:sldId id="281" r:id="rId1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6"/>
    <a:srgbClr val="FFFFFF"/>
    <a:srgbClr val="00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65429" autoAdjust="0"/>
  </p:normalViewPr>
  <p:slideViewPr>
    <p:cSldViewPr>
      <p:cViewPr varScale="1">
        <p:scale>
          <a:sx n="74" d="100"/>
          <a:sy n="74" d="100"/>
        </p:scale>
        <p:origin x="93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247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29" y="1"/>
            <a:ext cx="2946247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414"/>
            <a:ext cx="2946247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29" y="9431414"/>
            <a:ext cx="2946247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90858446-8FCE-4DED-9A21-178C81EEF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8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247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1"/>
            <a:ext cx="2946247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85" y="4715707"/>
            <a:ext cx="4984107" cy="446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14"/>
            <a:ext cx="2946247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431414"/>
            <a:ext cx="2946247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3F86DD6-86DA-4016-ABF6-09F5BC1B2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07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smtClean="0">
              <a:latin typeface="Verdana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4F881-F84C-45C0-A7D9-91CFC970F07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291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62000" y="3810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GB" sz="1100" dirty="0">
                <a:solidFill>
                  <a:schemeClr val="tx2"/>
                </a:solidFill>
              </a:rPr>
              <a:t>Horserace Betting Levy Board</a:t>
            </a:r>
          </a:p>
          <a:p>
            <a:pPr eaLnBrk="0" hangingPunct="0">
              <a:defRPr/>
            </a:pPr>
            <a:r>
              <a:rPr lang="en-GB" sz="1100" dirty="0" smtClean="0">
                <a:solidFill>
                  <a:schemeClr val="tx2"/>
                </a:solidFill>
              </a:rPr>
              <a:t>5</a:t>
            </a:r>
            <a:r>
              <a:rPr lang="en-GB" sz="1100" baseline="30000" dirty="0" smtClean="0">
                <a:solidFill>
                  <a:schemeClr val="tx2"/>
                </a:solidFill>
              </a:rPr>
              <a:t>th</a:t>
            </a:r>
            <a:r>
              <a:rPr lang="en-GB" sz="1100" dirty="0" smtClean="0">
                <a:solidFill>
                  <a:schemeClr val="tx2"/>
                </a:solidFill>
              </a:rPr>
              <a:t> Floor</a:t>
            </a:r>
            <a:r>
              <a:rPr lang="en-GB" sz="1100" baseline="0" dirty="0" smtClean="0">
                <a:solidFill>
                  <a:schemeClr val="tx2"/>
                </a:solidFill>
              </a:rPr>
              <a:t> </a:t>
            </a:r>
          </a:p>
          <a:p>
            <a:pPr eaLnBrk="0" hangingPunct="0">
              <a:defRPr/>
            </a:pPr>
            <a:r>
              <a:rPr lang="en-GB" sz="1100" baseline="0" dirty="0" smtClean="0">
                <a:solidFill>
                  <a:schemeClr val="tx2"/>
                </a:solidFill>
              </a:rPr>
              <a:t>21 Bloomsbury Street</a:t>
            </a:r>
          </a:p>
          <a:p>
            <a:pPr eaLnBrk="0" hangingPunct="0">
              <a:defRPr/>
            </a:pPr>
            <a:r>
              <a:rPr lang="en-GB" sz="1100" baseline="0" dirty="0" smtClean="0">
                <a:solidFill>
                  <a:schemeClr val="tx2"/>
                </a:solidFill>
              </a:rPr>
              <a:t>London WC1B 3HF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076825" y="333375"/>
            <a:ext cx="32400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0" hangingPunct="0">
              <a:defRPr/>
            </a:pPr>
            <a:r>
              <a:rPr lang="en-GB" sz="1100" dirty="0">
                <a:solidFill>
                  <a:schemeClr val="tx2"/>
                </a:solidFill>
                <a:latin typeface="Verdana" pitchFamily="34" charset="0"/>
                <a:cs typeface="+mn-cs"/>
              </a:rPr>
              <a:t>Tel: 020 7333 0043</a:t>
            </a:r>
          </a:p>
          <a:p>
            <a:pPr algn="r" eaLnBrk="0" hangingPunct="0">
              <a:defRPr/>
            </a:pPr>
            <a:r>
              <a:rPr lang="en-GB" sz="1100" dirty="0">
                <a:solidFill>
                  <a:schemeClr val="tx2"/>
                </a:solidFill>
                <a:latin typeface="Verdana" pitchFamily="34" charset="0"/>
                <a:cs typeface="+mn-cs"/>
              </a:rPr>
              <a:t>  Fax: 020 7333 0041</a:t>
            </a:r>
          </a:p>
          <a:p>
            <a:pPr algn="r" eaLnBrk="0" hangingPunct="0">
              <a:defRPr/>
            </a:pPr>
            <a:r>
              <a:rPr lang="en-GB" sz="1100" dirty="0">
                <a:solidFill>
                  <a:schemeClr val="tx2"/>
                </a:solidFill>
                <a:latin typeface="Verdana" pitchFamily="34" charset="0"/>
                <a:cs typeface="+mn-cs"/>
              </a:rPr>
              <a:t>Web: www.hblb.org.uk</a:t>
            </a:r>
          </a:p>
          <a:p>
            <a:pPr algn="r" eaLnBrk="0" hangingPunct="0">
              <a:defRPr/>
            </a:pPr>
            <a:r>
              <a:rPr lang="en-GB" sz="1100" dirty="0">
                <a:solidFill>
                  <a:schemeClr val="tx2"/>
                </a:solidFill>
                <a:latin typeface="Verdana" pitchFamily="34" charset="0"/>
                <a:cs typeface="+mn-cs"/>
              </a:rPr>
              <a:t>Email: equine.grants@hblb.org.uk</a:t>
            </a:r>
            <a:endParaRPr lang="en-US" dirty="0">
              <a:solidFill>
                <a:schemeClr val="tx2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" name="Picture 5" descr="N:\Shared Files\Images\Logos\HBLB\HBLB_logo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52736"/>
            <a:ext cx="2160240" cy="1543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447800"/>
          </a:xfrm>
        </p:spPr>
        <p:txBody>
          <a:bodyPr anchor="ctr"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029200"/>
            <a:ext cx="77724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BAE6170-D3DC-4ECA-98DF-0809DF149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8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:\Shared Files\Images\Logos\HBLB\HBLB_logo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32656"/>
            <a:ext cx="2088232" cy="1491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56FAE-4206-4C60-A849-78CB0DB54FFA}" type="slidenum">
              <a:rPr lang="en-US"/>
              <a:pPr>
                <a:defRPr/>
              </a:pPr>
              <a:t>‹#›</a:t>
            </a:fld>
            <a:r>
              <a:rPr lang="en-US"/>
              <a:t>©hblb2012</a:t>
            </a:r>
          </a:p>
        </p:txBody>
      </p:sp>
    </p:spTree>
    <p:extLst>
      <p:ext uri="{BB962C8B-B14F-4D97-AF65-F5344CB8AC3E}">
        <p14:creationId xmlns:p14="http://schemas.microsoft.com/office/powerpoint/2010/main" val="22394022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:\Shared Files\Images\Logos\HBLB\HBLB_logo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160240" cy="1543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981200"/>
            <a:ext cx="421484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6" y="1981200"/>
            <a:ext cx="4276724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562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D796-3A71-4ABA-93FD-D67AB92D3329}" type="slidenum">
              <a:rPr lang="en-US"/>
              <a:pPr>
                <a:defRPr/>
              </a:pPr>
              <a:t>‹#›</a:t>
            </a:fld>
            <a:r>
              <a:rPr lang="en-US"/>
              <a:t>©hblb2012</a:t>
            </a:r>
          </a:p>
        </p:txBody>
      </p:sp>
    </p:spTree>
    <p:extLst>
      <p:ext uri="{BB962C8B-B14F-4D97-AF65-F5344CB8AC3E}">
        <p14:creationId xmlns:p14="http://schemas.microsoft.com/office/powerpoint/2010/main" val="31592049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:\Shared Files\Images\Logos\HBLB\HBLB_logo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160240" cy="1543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28802"/>
            <a:ext cx="5111750" cy="41973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41973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562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9BA5-964C-4D3C-BDF0-05797F3B1276}" type="slidenum">
              <a:rPr lang="en-US"/>
              <a:pPr>
                <a:defRPr/>
              </a:pPr>
              <a:t>‹#›</a:t>
            </a:fld>
            <a:r>
              <a:rPr lang="en-US"/>
              <a:t>©hblb2012</a:t>
            </a:r>
          </a:p>
        </p:txBody>
      </p:sp>
    </p:spTree>
    <p:extLst>
      <p:ext uri="{BB962C8B-B14F-4D97-AF65-F5344CB8AC3E}">
        <p14:creationId xmlns:p14="http://schemas.microsoft.com/office/powerpoint/2010/main" val="3342680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:\Shared Files\Images\Logos\HBLB\HBLB_logo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160240" cy="1543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8992" y="192880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58" y="1928802"/>
            <a:ext cx="3000396" cy="40719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562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83D2-1D86-40A0-8E23-B8A51B60FFC6}" type="slidenum">
              <a:rPr lang="en-US"/>
              <a:pPr>
                <a:defRPr/>
              </a:pPr>
              <a:t>‹#›</a:t>
            </a:fld>
            <a:r>
              <a:rPr lang="en-US"/>
              <a:t>©hblb2012</a:t>
            </a:r>
          </a:p>
        </p:txBody>
      </p:sp>
    </p:spTree>
    <p:extLst>
      <p:ext uri="{BB962C8B-B14F-4D97-AF65-F5344CB8AC3E}">
        <p14:creationId xmlns:p14="http://schemas.microsoft.com/office/powerpoint/2010/main" val="30102716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:\Shared Files\Images\Logos\HBLB\HBLB_logo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160240" cy="1543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A7D4-9867-405A-BF02-5D9C7FFE1087}" type="slidenum">
              <a:rPr lang="en-US"/>
              <a:pPr>
                <a:defRPr/>
              </a:pPr>
              <a:t>‹#›</a:t>
            </a:fld>
            <a:r>
              <a:rPr lang="en-US"/>
              <a:t>©hblb2012</a:t>
            </a:r>
          </a:p>
        </p:txBody>
      </p:sp>
    </p:spTree>
    <p:extLst>
      <p:ext uri="{BB962C8B-B14F-4D97-AF65-F5344CB8AC3E}">
        <p14:creationId xmlns:p14="http://schemas.microsoft.com/office/powerpoint/2010/main" val="28624099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:\Shared Files\Images\Logos\HBLB\HBLB_logo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160240" cy="1543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562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63" y="1928813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1928813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E965-EC06-407A-A605-489CBA36E81F}" type="slidenum">
              <a:rPr lang="en-US"/>
              <a:pPr>
                <a:defRPr/>
              </a:pPr>
              <a:t>‹#›</a:t>
            </a:fld>
            <a:r>
              <a:rPr lang="en-US"/>
              <a:t>©hblb2012</a:t>
            </a:r>
          </a:p>
        </p:txBody>
      </p:sp>
    </p:spTree>
    <p:extLst>
      <p:ext uri="{BB962C8B-B14F-4D97-AF65-F5344CB8AC3E}">
        <p14:creationId xmlns:p14="http://schemas.microsoft.com/office/powerpoint/2010/main" val="14138974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573" y="311509"/>
            <a:ext cx="7883227" cy="1143000"/>
          </a:xfrm>
        </p:spPr>
        <p:txBody>
          <a:bodyPr/>
          <a:lstStyle>
            <a:lvl1pPr algn="l">
              <a:defRPr sz="4000">
                <a:solidFill>
                  <a:srgbClr val="8F23B3"/>
                </a:solidFill>
              </a:defRPr>
            </a:lvl1pPr>
          </a:lstStyle>
          <a:p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3572" y="1857024"/>
            <a:ext cx="7883227" cy="4269139"/>
          </a:xfrm>
        </p:spPr>
        <p:txBody>
          <a:bodyPr/>
          <a:lstStyle>
            <a:lvl1pPr marL="342900" indent="-342900">
              <a:buSzPct val="50000"/>
              <a:buFontTx/>
              <a:buBlip>
                <a:blip r:embed="rId2"/>
              </a:buBlip>
              <a:defRPr sz="2800"/>
            </a:lvl1pPr>
            <a:lvl2pPr marL="742950" indent="-285750">
              <a:buClr>
                <a:srgbClr val="8F23B3"/>
              </a:buClr>
              <a:buFont typeface="Arial"/>
              <a:buChar char="•"/>
              <a:defRPr sz="2400"/>
            </a:lvl2pPr>
            <a:lvl3pPr marL="1143000" indent="-228600">
              <a:buClr>
                <a:srgbClr val="8F23B3"/>
              </a:buClr>
              <a:buSzPct val="80000"/>
              <a:buFont typeface="Wingdings" charset="2"/>
              <a:buChar char="§"/>
              <a:defRPr sz="2000"/>
            </a:lvl3pPr>
            <a:lvl4pPr marL="1600200" indent="-228600">
              <a:buClr>
                <a:srgbClr val="8F23B3"/>
              </a:buClr>
              <a:buSzPct val="80000"/>
              <a:buFont typeface="Courier New"/>
              <a:buChar char="o"/>
              <a:defRPr sz="1800"/>
            </a:lvl4pPr>
            <a:lvl5pPr marL="2057400" indent="-228600">
              <a:buClr>
                <a:srgbClr val="8F23B3"/>
              </a:buClr>
              <a:buFont typeface="Lucida Grande"/>
              <a:buChar char="-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EB3A-9019-0241-A318-2FFD636F3485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2082-EBEF-BC4B-BAAB-0003CF8F9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2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556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928813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7188" y="6248400"/>
            <a:ext cx="223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4625" y="6248400"/>
            <a:ext cx="414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DDE788E-32F6-4FB4-A529-E592AED23636}" type="slidenum">
              <a:rPr lang="en-US"/>
              <a:pPr>
                <a:defRPr/>
              </a:pPr>
              <a:t>‹#›</a:t>
            </a:fld>
            <a:r>
              <a:rPr lang="en-US"/>
              <a:t>©hblb2012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357188" y="6143625"/>
            <a:ext cx="8501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>
              <a:latin typeface="Times New Roman" charset="0"/>
              <a:cs typeface="+mn-cs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357188" y="1857375"/>
            <a:ext cx="8501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>
              <a:latin typeface="Times New Roman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04864"/>
            <a:ext cx="7772400" cy="1600200"/>
          </a:xfrm>
        </p:spPr>
        <p:txBody>
          <a:bodyPr/>
          <a:lstStyle/>
          <a:p>
            <a:pPr algn="ctr"/>
            <a:r>
              <a:rPr lang="en-GB" b="1" dirty="0"/>
              <a:t>How best to support collapsed heels? – </a:t>
            </a:r>
            <a:endParaRPr lang="en-US" altLang="en-US" dirty="0" smtClean="0">
              <a:solidFill>
                <a:srgbClr val="003466"/>
              </a:solidFill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7624" y="4005064"/>
            <a:ext cx="6616824" cy="1371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b="1" dirty="0"/>
              <a:t>The effect of farriery intervention on hoof deformation and tendon strain</a:t>
            </a:r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092280" y="6237288"/>
            <a:ext cx="187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 smtClean="0">
                <a:solidFill>
                  <a:schemeClr val="bg1"/>
                </a:solidFill>
              </a:rPr>
              <a:t>Prj:SPrj010</a:t>
            </a:r>
            <a:endParaRPr lang="en-GB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53" y="868353"/>
            <a:ext cx="4705191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3D foot deformation with CT based models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2" y="2011353"/>
            <a:ext cx="4182481" cy="2634051"/>
          </a:xfrm>
        </p:spPr>
      </p:pic>
      <p:pic>
        <p:nvPicPr>
          <p:cNvPr id="4" name="Picture 3"/>
          <p:cNvPicPr/>
          <p:nvPr/>
        </p:nvPicPr>
        <p:blipFill rotWithShape="1">
          <a:blip r:embed="rId3" cstate="print"/>
          <a:srcRect l="5949" r="68271"/>
          <a:stretch/>
        </p:blipFill>
        <p:spPr bwMode="auto">
          <a:xfrm>
            <a:off x="0" y="857250"/>
            <a:ext cx="515900" cy="134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797" y="731323"/>
            <a:ext cx="3266303" cy="282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9" y="3741698"/>
            <a:ext cx="3224811" cy="2827874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232" y="4734253"/>
            <a:ext cx="2123111" cy="19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01" y="4754112"/>
            <a:ext cx="2080034" cy="191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5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19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856983" cy="4114800"/>
          </a:xfrm>
        </p:spPr>
        <p:txBody>
          <a:bodyPr/>
          <a:lstStyle/>
          <a:p>
            <a:r>
              <a:rPr lang="en-GB" dirty="0">
                <a:solidFill>
                  <a:srgbClr val="003466"/>
                </a:solidFill>
              </a:rPr>
              <a:t>Farriery intervention significantly affected hoof deformation and tendon strain:</a:t>
            </a:r>
          </a:p>
          <a:p>
            <a:pPr lvl="1"/>
            <a:r>
              <a:rPr lang="en-GB" dirty="0" smtClean="0">
                <a:solidFill>
                  <a:srgbClr val="003466"/>
                </a:solidFill>
              </a:rPr>
              <a:t>Aluminium race plates with packer resulted in a decreased hoof </a:t>
            </a:r>
            <a:r>
              <a:rPr lang="en-GB" dirty="0">
                <a:solidFill>
                  <a:srgbClr val="003466"/>
                </a:solidFill>
              </a:rPr>
              <a:t>deformation </a:t>
            </a:r>
            <a:r>
              <a:rPr lang="en-GB" dirty="0" smtClean="0">
                <a:solidFill>
                  <a:srgbClr val="003466"/>
                </a:solidFill>
              </a:rPr>
              <a:t>and </a:t>
            </a:r>
            <a:r>
              <a:rPr lang="en-GB" dirty="0">
                <a:solidFill>
                  <a:srgbClr val="003466"/>
                </a:solidFill>
              </a:rPr>
              <a:t>an increased </a:t>
            </a:r>
            <a:r>
              <a:rPr lang="en-GB" dirty="0" smtClean="0">
                <a:solidFill>
                  <a:srgbClr val="003466"/>
                </a:solidFill>
              </a:rPr>
              <a:t>strain </a:t>
            </a:r>
            <a:r>
              <a:rPr lang="en-GB" dirty="0">
                <a:solidFill>
                  <a:srgbClr val="003466"/>
                </a:solidFill>
              </a:rPr>
              <a:t>in the check and suspensory </a:t>
            </a:r>
            <a:r>
              <a:rPr lang="en-GB" dirty="0" smtClean="0">
                <a:solidFill>
                  <a:srgbClr val="003466"/>
                </a:solidFill>
              </a:rPr>
              <a:t>ligament</a:t>
            </a:r>
          </a:p>
          <a:p>
            <a:pPr lvl="1"/>
            <a:r>
              <a:rPr lang="en-GB" dirty="0">
                <a:solidFill>
                  <a:srgbClr val="003466"/>
                </a:solidFill>
              </a:rPr>
              <a:t>Aluminium racing plates without packing material increased </a:t>
            </a:r>
            <a:r>
              <a:rPr lang="en-GB" dirty="0" smtClean="0">
                <a:solidFill>
                  <a:srgbClr val="003466"/>
                </a:solidFill>
              </a:rPr>
              <a:t>check ligament and superficial flexor tendon strain</a:t>
            </a:r>
          </a:p>
          <a:p>
            <a:pPr lvl="1"/>
            <a:r>
              <a:rPr lang="en-GB" dirty="0" smtClean="0">
                <a:solidFill>
                  <a:srgbClr val="003466"/>
                </a:solidFill>
              </a:rPr>
              <a:t>Glue-on </a:t>
            </a:r>
            <a:r>
              <a:rPr lang="en-GB" dirty="0">
                <a:solidFill>
                  <a:srgbClr val="003466"/>
                </a:solidFill>
              </a:rPr>
              <a:t>shoes resulted  in </a:t>
            </a:r>
            <a:r>
              <a:rPr lang="en-GB" dirty="0" smtClean="0">
                <a:solidFill>
                  <a:srgbClr val="003466"/>
                </a:solidFill>
              </a:rPr>
              <a:t>increased </a:t>
            </a:r>
            <a:r>
              <a:rPr lang="en-GB" dirty="0">
                <a:solidFill>
                  <a:srgbClr val="003466"/>
                </a:solidFill>
              </a:rPr>
              <a:t>hoof deformation. </a:t>
            </a:r>
          </a:p>
          <a:p>
            <a:r>
              <a:rPr lang="en-GB" dirty="0" smtClean="0">
                <a:solidFill>
                  <a:srgbClr val="003466"/>
                </a:solidFill>
              </a:rPr>
              <a:t>There </a:t>
            </a:r>
            <a:r>
              <a:rPr lang="en-GB" dirty="0">
                <a:solidFill>
                  <a:srgbClr val="003466"/>
                </a:solidFill>
              </a:rPr>
              <a:t>was a high degree of variation between </a:t>
            </a:r>
            <a:r>
              <a:rPr lang="en-GB" dirty="0" smtClean="0">
                <a:solidFill>
                  <a:srgbClr val="003466"/>
                </a:solidFill>
              </a:rPr>
              <a:t>horses!</a:t>
            </a:r>
            <a:endParaRPr lang="en-US" altLang="en-US" dirty="0" smtClean="0">
              <a:solidFill>
                <a:srgbClr val="003466"/>
              </a:solidFill>
            </a:endParaRPr>
          </a:p>
        </p:txBody>
      </p:sp>
      <p:sp>
        <p:nvSpPr>
          <p:cNvPr id="11268" name="Title 17"/>
          <p:cNvSpPr>
            <a:spLocks noGrp="1"/>
          </p:cNvSpPr>
          <p:nvPr>
            <p:ph type="title"/>
          </p:nvPr>
        </p:nvSpPr>
        <p:spPr>
          <a:xfrm>
            <a:off x="357188" y="1196752"/>
            <a:ext cx="6447060" cy="1371600"/>
          </a:xfrm>
        </p:spPr>
        <p:txBody>
          <a:bodyPr/>
          <a:lstStyle/>
          <a:p>
            <a:r>
              <a:rPr lang="en-GB" dirty="0" smtClean="0"/>
              <a:t>Summary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4044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19"/>
          <p:cNvSpPr>
            <a:spLocks noGrp="1"/>
          </p:cNvSpPr>
          <p:nvPr>
            <p:ph sz="half" idx="2"/>
          </p:nvPr>
        </p:nvSpPr>
        <p:spPr>
          <a:xfrm>
            <a:off x="390389" y="1981200"/>
            <a:ext cx="8601212" cy="4114800"/>
          </a:xfrm>
        </p:spPr>
        <p:txBody>
          <a:bodyPr/>
          <a:lstStyle/>
          <a:p>
            <a:r>
              <a:rPr lang="en-GB" dirty="0">
                <a:solidFill>
                  <a:srgbClr val="003466"/>
                </a:solidFill>
              </a:rPr>
              <a:t>Shoeing significantly influences hoof deformation and hence shock absorption and tendon strain in horses with collapsed heels and this should be taken into consideration when shoeing horses with this condition. </a:t>
            </a:r>
            <a:endParaRPr lang="en-GB" dirty="0" smtClean="0">
              <a:solidFill>
                <a:srgbClr val="003466"/>
              </a:solidFill>
            </a:endParaRPr>
          </a:p>
          <a:p>
            <a:r>
              <a:rPr lang="en-GB" altLang="en-US" dirty="0" smtClean="0">
                <a:solidFill>
                  <a:srgbClr val="003466"/>
                </a:solidFill>
              </a:rPr>
              <a:t>Variation observed between horses makes it essential that shoeing is carefully tailored to the individual horse</a:t>
            </a:r>
            <a:endParaRPr lang="en-US" altLang="en-US" dirty="0" smtClean="0">
              <a:solidFill>
                <a:srgbClr val="003466"/>
              </a:solidFill>
            </a:endParaRPr>
          </a:p>
        </p:txBody>
      </p:sp>
      <p:sp>
        <p:nvSpPr>
          <p:cNvPr id="11268" name="Title 17"/>
          <p:cNvSpPr>
            <a:spLocks noGrp="1"/>
          </p:cNvSpPr>
          <p:nvPr>
            <p:ph type="title"/>
          </p:nvPr>
        </p:nvSpPr>
        <p:spPr>
          <a:xfrm>
            <a:off x="390388" y="1124744"/>
            <a:ext cx="5562600" cy="1371600"/>
          </a:xfrm>
        </p:spPr>
        <p:txBody>
          <a:bodyPr/>
          <a:lstStyle/>
          <a:p>
            <a:r>
              <a:rPr lang="en-GB" dirty="0"/>
              <a:t>Impact on the thoroughbred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240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19"/>
          <p:cNvSpPr>
            <a:spLocks noGrp="1"/>
          </p:cNvSpPr>
          <p:nvPr>
            <p:ph sz="half" idx="2"/>
          </p:nvPr>
        </p:nvSpPr>
        <p:spPr>
          <a:xfrm>
            <a:off x="381001" y="1981200"/>
            <a:ext cx="8610600" cy="4114800"/>
          </a:xfrm>
        </p:spPr>
        <p:txBody>
          <a:bodyPr/>
          <a:lstStyle/>
          <a:p>
            <a:r>
              <a:rPr lang="en-GB" dirty="0" smtClean="0">
                <a:solidFill>
                  <a:srgbClr val="003466"/>
                </a:solidFill>
              </a:rPr>
              <a:t>This </a:t>
            </a:r>
            <a:r>
              <a:rPr lang="en-GB" dirty="0">
                <a:solidFill>
                  <a:srgbClr val="003466"/>
                </a:solidFill>
              </a:rPr>
              <a:t>study will form the basis for further </a:t>
            </a:r>
            <a:r>
              <a:rPr lang="en-GB" i="1" dirty="0">
                <a:solidFill>
                  <a:srgbClr val="003466"/>
                </a:solidFill>
              </a:rPr>
              <a:t>in vivo</a:t>
            </a:r>
            <a:r>
              <a:rPr lang="en-GB" dirty="0">
                <a:solidFill>
                  <a:srgbClr val="003466"/>
                </a:solidFill>
              </a:rPr>
              <a:t> clinical trials where the most effective </a:t>
            </a:r>
            <a:r>
              <a:rPr lang="en-GB" i="1" dirty="0">
                <a:solidFill>
                  <a:srgbClr val="003466"/>
                </a:solidFill>
              </a:rPr>
              <a:t>in vitro</a:t>
            </a:r>
            <a:r>
              <a:rPr lang="en-GB" dirty="0">
                <a:solidFill>
                  <a:srgbClr val="003466"/>
                </a:solidFill>
              </a:rPr>
              <a:t> method will be tested in live horses for correction or even better prevention of collapsed heels while optimising internal load distribution and hoof deformation. </a:t>
            </a:r>
          </a:p>
          <a:p>
            <a:endParaRPr lang="en-US" altLang="en-US" dirty="0" smtClean="0">
              <a:solidFill>
                <a:srgbClr val="003466"/>
              </a:solidFill>
            </a:endParaRPr>
          </a:p>
        </p:txBody>
      </p:sp>
      <p:sp>
        <p:nvSpPr>
          <p:cNvPr id="1126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next steps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297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best to support collapsed heels?</a:t>
            </a:r>
            <a:endParaRPr lang="en-US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466"/>
                </a:solidFill>
              </a:rPr>
              <a:t>SPrj010</a:t>
            </a:r>
            <a:endParaRPr lang="en-GB" dirty="0">
              <a:solidFill>
                <a:srgbClr val="00346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003466"/>
                </a:solidFill>
              </a:rPr>
              <a:t>Dr.</a:t>
            </a:r>
            <a:r>
              <a:rPr lang="en-GB" dirty="0" smtClean="0">
                <a:solidFill>
                  <a:srgbClr val="003466"/>
                </a:solidFill>
              </a:rPr>
              <a:t> Renate Weller, </a:t>
            </a:r>
            <a:r>
              <a:rPr lang="en-GB" dirty="0" err="1" smtClean="0">
                <a:solidFill>
                  <a:srgbClr val="003466"/>
                </a:solidFill>
              </a:rPr>
              <a:t>Dr.</a:t>
            </a:r>
            <a:r>
              <a:rPr lang="en-GB" dirty="0" smtClean="0">
                <a:solidFill>
                  <a:srgbClr val="003466"/>
                </a:solidFill>
              </a:rPr>
              <a:t> Thilo Pfau, Peter Day, </a:t>
            </a:r>
            <a:r>
              <a:rPr lang="en-GB" dirty="0" err="1" smtClean="0">
                <a:solidFill>
                  <a:srgbClr val="003466"/>
                </a:solidFill>
              </a:rPr>
              <a:t>Dr.</a:t>
            </a:r>
            <a:r>
              <a:rPr lang="en-GB" dirty="0" smtClean="0">
                <a:solidFill>
                  <a:srgbClr val="003466"/>
                </a:solidFill>
              </a:rPr>
              <a:t> Chris Pardoe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466"/>
                </a:solidFill>
              </a:rPr>
              <a:t>Collaborators: Carl </a:t>
            </a:r>
            <a:r>
              <a:rPr lang="en-GB" dirty="0" err="1" smtClean="0">
                <a:solidFill>
                  <a:srgbClr val="003466"/>
                </a:solidFill>
              </a:rPr>
              <a:t>Bettison</a:t>
            </a:r>
            <a:r>
              <a:rPr lang="en-GB" dirty="0" smtClean="0">
                <a:solidFill>
                  <a:srgbClr val="003466"/>
                </a:solidFill>
              </a:rPr>
              <a:t>, Haydn Price and Simon Curtis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466"/>
                </a:solidFill>
              </a:rPr>
              <a:t>The Royal Veterinary College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rgbClr val="003466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19"/>
          <p:cNvSpPr>
            <a:spLocks noGrp="1"/>
          </p:cNvSpPr>
          <p:nvPr>
            <p:ph sz="half" idx="2"/>
          </p:nvPr>
        </p:nvSpPr>
        <p:spPr>
          <a:xfrm>
            <a:off x="179512" y="2060848"/>
            <a:ext cx="8092008" cy="367240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400" dirty="0">
                <a:solidFill>
                  <a:srgbClr val="003466"/>
                </a:solidFill>
              </a:rPr>
              <a:t>Collapsed (underrun) heels are a common problem in </a:t>
            </a:r>
            <a:r>
              <a:rPr lang="en-GB" sz="2400" dirty="0" smtClean="0">
                <a:solidFill>
                  <a:srgbClr val="003466"/>
                </a:solidFill>
              </a:rPr>
              <a:t>the racing Thoroughbred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solidFill>
                  <a:srgbClr val="003466"/>
                </a:solidFill>
              </a:rPr>
              <a:t>Collapsed heels are </a:t>
            </a:r>
            <a:r>
              <a:rPr lang="en-GB" sz="2400" dirty="0">
                <a:solidFill>
                  <a:srgbClr val="003466"/>
                </a:solidFill>
              </a:rPr>
              <a:t>associated with an increased risk of musculoskeletal </a:t>
            </a:r>
            <a:r>
              <a:rPr lang="en-GB" sz="2400" dirty="0" smtClean="0">
                <a:solidFill>
                  <a:srgbClr val="003466"/>
                </a:solidFill>
              </a:rPr>
              <a:t>injury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solidFill>
                  <a:srgbClr val="003466"/>
                </a:solidFill>
              </a:rPr>
              <a:t>Shoeing horses with </a:t>
            </a:r>
            <a:r>
              <a:rPr lang="en-GB" sz="2400" dirty="0">
                <a:solidFill>
                  <a:srgbClr val="003466"/>
                </a:solidFill>
              </a:rPr>
              <a:t>collapsed heels is a </a:t>
            </a:r>
            <a:r>
              <a:rPr lang="en-GB" sz="2400" dirty="0" smtClean="0">
                <a:solidFill>
                  <a:srgbClr val="003466"/>
                </a:solidFill>
              </a:rPr>
              <a:t>challenge</a:t>
            </a:r>
          </a:p>
          <a:p>
            <a:pPr>
              <a:spcBef>
                <a:spcPts val="1200"/>
              </a:spcBef>
            </a:pPr>
            <a:r>
              <a:rPr lang="en-GB" sz="2400" dirty="0">
                <a:solidFill>
                  <a:srgbClr val="003466"/>
                </a:solidFill>
              </a:rPr>
              <a:t>S</a:t>
            </a:r>
            <a:r>
              <a:rPr lang="en-GB" sz="2400" dirty="0" smtClean="0">
                <a:solidFill>
                  <a:srgbClr val="003466"/>
                </a:solidFill>
              </a:rPr>
              <a:t>cientific </a:t>
            </a:r>
            <a:r>
              <a:rPr lang="en-GB" sz="2400" dirty="0">
                <a:solidFill>
                  <a:srgbClr val="003466"/>
                </a:solidFill>
              </a:rPr>
              <a:t>evidence </a:t>
            </a:r>
            <a:r>
              <a:rPr lang="en-GB" sz="2400" dirty="0" smtClean="0">
                <a:solidFill>
                  <a:srgbClr val="003466"/>
                </a:solidFill>
              </a:rPr>
              <a:t>on how to treat or	or prevent heel collapse is </a:t>
            </a:r>
            <a:r>
              <a:rPr lang="en-GB" sz="2400" dirty="0">
                <a:solidFill>
                  <a:srgbClr val="003466"/>
                </a:solidFill>
              </a:rPr>
              <a:t>scarce. </a:t>
            </a:r>
            <a:endParaRPr lang="en-US" altLang="en-US" sz="2400" dirty="0" smtClean="0">
              <a:solidFill>
                <a:srgbClr val="003466"/>
              </a:solidFill>
            </a:endParaRPr>
          </a:p>
        </p:txBody>
      </p:sp>
      <p:sp>
        <p:nvSpPr>
          <p:cNvPr id="1126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Reasons why the study was </a:t>
            </a:r>
            <a:r>
              <a:rPr lang="en-GB" dirty="0" smtClean="0"/>
              <a:t>performed</a:t>
            </a:r>
            <a:r>
              <a:rPr lang="en-GB" dirty="0"/>
              <a:t/>
            </a:r>
            <a:br>
              <a:rPr lang="en-GB" dirty="0"/>
            </a:br>
            <a:endParaRPr lang="en-US" altLang="en-US" dirty="0" smtClean="0"/>
          </a:p>
        </p:txBody>
      </p:sp>
      <p:pic>
        <p:nvPicPr>
          <p:cNvPr id="4" name="Content Placeholder 3" descr="august talk 022.jpg"/>
          <p:cNvPicPr>
            <a:picLocks noChangeAspect="1"/>
          </p:cNvPicPr>
          <p:nvPr/>
        </p:nvPicPr>
        <p:blipFill>
          <a:blip r:embed="rId2" cstate="print"/>
          <a:srcRect l="25787" t="4671" r="21191" b="25282"/>
          <a:stretch>
            <a:fillRect/>
          </a:stretch>
        </p:blipFill>
        <p:spPr>
          <a:xfrm>
            <a:off x="6444208" y="4365104"/>
            <a:ext cx="2415754" cy="23733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19"/>
          <p:cNvSpPr>
            <a:spLocks noGrp="1"/>
          </p:cNvSpPr>
          <p:nvPr>
            <p:ph sz="half" idx="2"/>
          </p:nvPr>
        </p:nvSpPr>
        <p:spPr>
          <a:xfrm>
            <a:off x="611561" y="1981200"/>
            <a:ext cx="8380040" cy="4114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3466"/>
                </a:solidFill>
              </a:rPr>
              <a:t>Racing Thoroughbreds operate very close to their safety limits</a:t>
            </a:r>
          </a:p>
          <a:p>
            <a:r>
              <a:rPr lang="en-US" altLang="en-US" dirty="0" smtClean="0">
                <a:solidFill>
                  <a:srgbClr val="003466"/>
                </a:solidFill>
              </a:rPr>
              <a:t>Collapsed heels change biomechanics </a:t>
            </a:r>
          </a:p>
          <a:p>
            <a:pPr lvl="1"/>
            <a:r>
              <a:rPr lang="en-US" dirty="0" smtClean="0">
                <a:solidFill>
                  <a:srgbClr val="003466"/>
                </a:solidFill>
              </a:rPr>
              <a:t>They </a:t>
            </a:r>
            <a:r>
              <a:rPr lang="en-GB" dirty="0" smtClean="0">
                <a:solidFill>
                  <a:srgbClr val="003466"/>
                </a:solidFill>
              </a:rPr>
              <a:t>change the way the hoof deforms and hence </a:t>
            </a:r>
            <a:r>
              <a:rPr lang="en-GB" dirty="0">
                <a:solidFill>
                  <a:srgbClr val="003466"/>
                </a:solidFill>
              </a:rPr>
              <a:t>shock absorption and load distribution in the limb</a:t>
            </a:r>
          </a:p>
          <a:p>
            <a:r>
              <a:rPr lang="en-US" altLang="en-US" dirty="0" err="1" smtClean="0">
                <a:solidFill>
                  <a:srgbClr val="003466"/>
                </a:solidFill>
              </a:rPr>
              <a:t>Optimising</a:t>
            </a:r>
            <a:r>
              <a:rPr lang="en-US" altLang="en-US" dirty="0" smtClean="0">
                <a:solidFill>
                  <a:srgbClr val="003466"/>
                </a:solidFill>
              </a:rPr>
              <a:t> shock absorption and load distribution is a must to decrease the risk of musculoskeletal injury</a:t>
            </a:r>
          </a:p>
        </p:txBody>
      </p:sp>
      <p:sp>
        <p:nvSpPr>
          <p:cNvPr id="11268" name="Title 17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562600" cy="1371600"/>
          </a:xfrm>
        </p:spPr>
        <p:txBody>
          <a:bodyPr/>
          <a:lstStyle/>
          <a:p>
            <a:r>
              <a:rPr lang="en-GB" dirty="0" smtClean="0"/>
              <a:t>Relevance </a:t>
            </a:r>
            <a:r>
              <a:rPr lang="en-GB" dirty="0"/>
              <a:t>to the thoroughbred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4039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19"/>
          <p:cNvSpPr>
            <a:spLocks noGrp="1"/>
          </p:cNvSpPr>
          <p:nvPr>
            <p:ph sz="half" idx="2"/>
          </p:nvPr>
        </p:nvSpPr>
        <p:spPr>
          <a:xfrm>
            <a:off x="395537" y="1981200"/>
            <a:ext cx="8596064" cy="4114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3466"/>
                </a:solidFill>
              </a:rPr>
              <a:t>The aim of this study was to determine the effect of different shoeing techniques on shock absorption and internal load distribution</a:t>
            </a:r>
          </a:p>
          <a:p>
            <a:r>
              <a:rPr lang="en-US" altLang="en-US" dirty="0" smtClean="0">
                <a:solidFill>
                  <a:srgbClr val="003466"/>
                </a:solidFill>
              </a:rPr>
              <a:t>The objectives were to assess </a:t>
            </a:r>
            <a:r>
              <a:rPr lang="en-US" altLang="en-US" dirty="0">
                <a:solidFill>
                  <a:srgbClr val="003466"/>
                </a:solidFill>
              </a:rPr>
              <a:t>how different shoes </a:t>
            </a:r>
            <a:r>
              <a:rPr lang="en-US" altLang="en-US" dirty="0" smtClean="0">
                <a:solidFill>
                  <a:srgbClr val="003466"/>
                </a:solidFill>
              </a:rPr>
              <a:t>affect</a:t>
            </a:r>
          </a:p>
          <a:p>
            <a:pPr lvl="1"/>
            <a:r>
              <a:rPr lang="en-US" altLang="en-US" dirty="0" smtClean="0">
                <a:solidFill>
                  <a:srgbClr val="003466"/>
                </a:solidFill>
              </a:rPr>
              <a:t>the way the hoof deforms under load</a:t>
            </a:r>
          </a:p>
          <a:p>
            <a:pPr lvl="1"/>
            <a:r>
              <a:rPr lang="en-US" altLang="en-US" dirty="0" smtClean="0">
                <a:solidFill>
                  <a:srgbClr val="003466"/>
                </a:solidFill>
              </a:rPr>
              <a:t>the load the different tendons experience under load</a:t>
            </a:r>
          </a:p>
          <a:p>
            <a:pPr lvl="1"/>
            <a:endParaRPr lang="en-US" altLang="en-US" dirty="0" smtClean="0">
              <a:solidFill>
                <a:srgbClr val="003466"/>
              </a:solidFill>
            </a:endParaRPr>
          </a:p>
        </p:txBody>
      </p:sp>
      <p:sp>
        <p:nvSpPr>
          <p:cNvPr id="1126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5562600" cy="1371600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ims </a:t>
            </a:r>
            <a:r>
              <a:rPr lang="en-GB" dirty="0"/>
              <a:t>and objectives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000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19"/>
          <p:cNvSpPr>
            <a:spLocks noGrp="1"/>
          </p:cNvSpPr>
          <p:nvPr>
            <p:ph sz="half" idx="2"/>
          </p:nvPr>
        </p:nvSpPr>
        <p:spPr>
          <a:xfrm>
            <a:off x="323528" y="1951296"/>
            <a:ext cx="6120680" cy="4114800"/>
          </a:xfrm>
        </p:spPr>
        <p:txBody>
          <a:bodyPr/>
          <a:lstStyle/>
          <a:p>
            <a:r>
              <a:rPr lang="en-GB" sz="1800" dirty="0" smtClean="0">
                <a:solidFill>
                  <a:srgbClr val="003466"/>
                </a:solidFill>
              </a:rPr>
              <a:t>24 Thoroughbred front legs from 24 horses 12 with obvious and12 without collapsed heels were loaded in a material testing machine</a:t>
            </a:r>
          </a:p>
          <a:p>
            <a:r>
              <a:rPr lang="en-GB" sz="1800" dirty="0" smtClean="0">
                <a:solidFill>
                  <a:srgbClr val="003466"/>
                </a:solidFill>
              </a:rPr>
              <a:t>Tendon strain was assessed with infrared cameras</a:t>
            </a:r>
          </a:p>
          <a:p>
            <a:r>
              <a:rPr lang="en-GB" sz="1800" dirty="0" smtClean="0">
                <a:solidFill>
                  <a:srgbClr val="003466"/>
                </a:solidFill>
              </a:rPr>
              <a:t>Leg force with a force plate</a:t>
            </a:r>
          </a:p>
          <a:p>
            <a:r>
              <a:rPr lang="en-GB" sz="1800" dirty="0" smtClean="0">
                <a:solidFill>
                  <a:srgbClr val="003466"/>
                </a:solidFill>
              </a:rPr>
              <a:t>Hoof deformation with a cine-</a:t>
            </a:r>
            <a:r>
              <a:rPr lang="en-GB" sz="1800" dirty="0" err="1" smtClean="0">
                <a:solidFill>
                  <a:srgbClr val="003466"/>
                </a:solidFill>
              </a:rPr>
              <a:t>xray</a:t>
            </a:r>
            <a:r>
              <a:rPr lang="en-GB" sz="1800" dirty="0" smtClean="0">
                <a:solidFill>
                  <a:srgbClr val="003466"/>
                </a:solidFill>
              </a:rPr>
              <a:t> technique </a:t>
            </a:r>
          </a:p>
          <a:p>
            <a:r>
              <a:rPr lang="en-GB" sz="1800" dirty="0" smtClean="0">
                <a:solidFill>
                  <a:srgbClr val="003466"/>
                </a:solidFill>
              </a:rPr>
              <a:t>6 legs were also tested in a CT scanner</a:t>
            </a:r>
          </a:p>
          <a:p>
            <a:r>
              <a:rPr lang="en-GB" sz="1800" dirty="0" smtClean="0">
                <a:solidFill>
                  <a:srgbClr val="003466"/>
                </a:solidFill>
              </a:rPr>
              <a:t>The following 5 conditions were tested on each leg:</a:t>
            </a:r>
          </a:p>
          <a:p>
            <a:pPr lvl="1"/>
            <a:r>
              <a:rPr lang="en-GB" sz="1800" dirty="0" smtClean="0">
                <a:solidFill>
                  <a:srgbClr val="003466"/>
                </a:solidFill>
              </a:rPr>
              <a:t>Glue </a:t>
            </a:r>
            <a:r>
              <a:rPr lang="en-GB" sz="1800" dirty="0">
                <a:solidFill>
                  <a:srgbClr val="003466"/>
                </a:solidFill>
              </a:rPr>
              <a:t>on plastic heart bar shoe</a:t>
            </a:r>
          </a:p>
          <a:p>
            <a:pPr lvl="1"/>
            <a:r>
              <a:rPr lang="en-GB" sz="1800" dirty="0">
                <a:solidFill>
                  <a:srgbClr val="003466"/>
                </a:solidFill>
              </a:rPr>
              <a:t>Aluminium racing </a:t>
            </a:r>
            <a:r>
              <a:rPr lang="en-GB" sz="1800" dirty="0" smtClean="0">
                <a:solidFill>
                  <a:srgbClr val="003466"/>
                </a:solidFill>
              </a:rPr>
              <a:t>plate with/without packer</a:t>
            </a:r>
          </a:p>
          <a:p>
            <a:pPr lvl="1"/>
            <a:r>
              <a:rPr lang="en-GB" altLang="en-US" sz="1800" dirty="0" smtClean="0">
                <a:solidFill>
                  <a:srgbClr val="003466"/>
                </a:solidFill>
              </a:rPr>
              <a:t>Unshod with/without hoof support patches</a:t>
            </a:r>
            <a:endParaRPr lang="en-US" altLang="en-US" sz="1800" dirty="0" smtClean="0">
              <a:solidFill>
                <a:srgbClr val="003466"/>
              </a:solidFill>
            </a:endParaRPr>
          </a:p>
        </p:txBody>
      </p:sp>
      <p:sp>
        <p:nvSpPr>
          <p:cNvPr id="1126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What was done?</a:t>
            </a:r>
            <a:r>
              <a:rPr lang="en-GB" dirty="0"/>
              <a:t/>
            </a:r>
            <a:br>
              <a:rPr lang="en-GB" dirty="0"/>
            </a:br>
            <a:endParaRPr lang="en-US" altLang="en-US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6" t="12426" r="36463" b="13905"/>
          <a:stretch/>
        </p:blipFill>
        <p:spPr bwMode="auto">
          <a:xfrm>
            <a:off x="6228184" y="1891488"/>
            <a:ext cx="2808312" cy="4174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3930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431424"/>
            <a:ext cx="6052397" cy="1371600"/>
          </a:xfrm>
        </p:spPr>
        <p:txBody>
          <a:bodyPr/>
          <a:lstStyle/>
          <a:p>
            <a:r>
              <a:rPr lang="en-GB" sz="2800" b="1" dirty="0" smtClean="0"/>
              <a:t>Measurement of tendon strain with a multi-camera infrared camera set-up</a:t>
            </a:r>
            <a:endParaRPr lang="en-GB" sz="2800" b="1" dirty="0"/>
          </a:p>
        </p:txBody>
      </p:sp>
      <p:pic>
        <p:nvPicPr>
          <p:cNvPr id="5" name="Picture 4" descr="DSC_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95" y="2852936"/>
            <a:ext cx="4433568" cy="356056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6" t="12426" r="36463" b="13905"/>
          <a:stretch/>
        </p:blipFill>
        <p:spPr bwMode="auto">
          <a:xfrm>
            <a:off x="5364088" y="2238892"/>
            <a:ext cx="2808312" cy="4174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52726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9358"/>
            <a:ext cx="7514035" cy="1314449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Significant changes in tendon strain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665710"/>
              </p:ext>
            </p:extLst>
          </p:nvPr>
        </p:nvGraphicFramePr>
        <p:xfrm>
          <a:off x="539553" y="1988839"/>
          <a:ext cx="7869731" cy="47247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73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1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SDFT</a:t>
                      </a:r>
                      <a:endParaRPr lang="en-GB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ALDDFT</a:t>
                      </a:r>
                      <a:endParaRPr lang="en-GB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DDFT</a:t>
                      </a:r>
                      <a:endParaRPr lang="en-GB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SL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5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Glue on heart bar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Increased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 significant change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Decreased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Increased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5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Aluminium Racing Plate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Increased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Increased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Decreased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 significant change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3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Aluminium Racing Plate with packing material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 significant change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Increased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 significant change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Increased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607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28600" y="0"/>
            <a:ext cx="9906000" cy="74104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37478"/>
            <a:ext cx="7883227" cy="11430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Cine-radiography used to assess effect of shoes on hoof kinematics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516" r="3104"/>
          <a:stretch/>
        </p:blipFill>
        <p:spPr>
          <a:xfrm>
            <a:off x="78411" y="2996952"/>
            <a:ext cx="8814069" cy="3861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52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POINTS" val="1"/>
  <p:tag name="TIME" val="15"/>
</p:tagLst>
</file>

<file path=ppt/theme/theme1.xml><?xml version="1.0" encoding="utf-8"?>
<a:theme xmlns:a="http://schemas.openxmlformats.org/drawingml/2006/main" name="Final Report Presentation 2013-14">
  <a:themeElements>
    <a:clrScheme name="Default Design 8">
      <a:dk1>
        <a:srgbClr val="CC6600"/>
      </a:dk1>
      <a:lt1>
        <a:srgbClr val="FF9933"/>
      </a:lt1>
      <a:dk2>
        <a:srgbClr val="000066"/>
      </a:dk2>
      <a:lt2>
        <a:srgbClr val="FF9933"/>
      </a:lt2>
      <a:accent1>
        <a:srgbClr val="00CC99"/>
      </a:accent1>
      <a:accent2>
        <a:srgbClr val="3333CC"/>
      </a:accent2>
      <a:accent3>
        <a:srgbClr val="AAAAB8"/>
      </a:accent3>
      <a:accent4>
        <a:srgbClr val="DA822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CC6600"/>
        </a:dk1>
        <a:lt1>
          <a:srgbClr val="FF9933"/>
        </a:lt1>
        <a:dk2>
          <a:srgbClr val="000066"/>
        </a:dk2>
        <a:lt2>
          <a:srgbClr val="FF9933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822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Report Presentation 2013-14</Template>
  <TotalTime>233</TotalTime>
  <Words>512</Words>
  <Application>Microsoft Office PowerPoint</Application>
  <PresentationFormat>On-screen Show (4:3)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Lucida Grande</vt:lpstr>
      <vt:lpstr>Times New Roman</vt:lpstr>
      <vt:lpstr>Verdana</vt:lpstr>
      <vt:lpstr>Wingdings</vt:lpstr>
      <vt:lpstr>Final Report Presentation 2013-14</vt:lpstr>
      <vt:lpstr>How best to support collapsed heels? – </vt:lpstr>
      <vt:lpstr>How best to support collapsed heels?</vt:lpstr>
      <vt:lpstr>Reasons why the study was performed </vt:lpstr>
      <vt:lpstr>Relevance to the thoroughbred  </vt:lpstr>
      <vt:lpstr>Aims and objectives  </vt:lpstr>
      <vt:lpstr>What was done? </vt:lpstr>
      <vt:lpstr>Measurement of tendon strain with a multi-camera infrared camera set-up</vt:lpstr>
      <vt:lpstr>Significant changes in tendon strain</vt:lpstr>
      <vt:lpstr>Cine-radiography used to assess effect of shoes on hoof kinematics</vt:lpstr>
      <vt:lpstr>3D foot deformation with CT based models</vt:lpstr>
      <vt:lpstr>Summary  </vt:lpstr>
      <vt:lpstr>Impact on the thoroughbred  </vt:lpstr>
      <vt:lpstr>Potential next steps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Barron</dc:creator>
  <cp:lastModifiedBy>Annie Dodd</cp:lastModifiedBy>
  <cp:revision>19</cp:revision>
  <cp:lastPrinted>2017-01-12T16:03:55Z</cp:lastPrinted>
  <dcterms:created xsi:type="dcterms:W3CDTF">2014-07-09T14:56:14Z</dcterms:created>
  <dcterms:modified xsi:type="dcterms:W3CDTF">2017-01-12T17:03:16Z</dcterms:modified>
</cp:coreProperties>
</file>