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77" r:id="rId4"/>
    <p:sldId id="279" r:id="rId5"/>
    <p:sldId id="280" r:id="rId6"/>
    <p:sldId id="281" r:id="rId7"/>
    <p:sldId id="283" r:id="rId8"/>
    <p:sldId id="284" r:id="rId9"/>
    <p:sldId id="285" r:id="rId10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66"/>
    <a:srgbClr val="FFFFFF"/>
    <a:srgbClr val="00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65429" autoAdjust="0"/>
  </p:normalViewPr>
  <p:slideViewPr>
    <p:cSldViewPr>
      <p:cViewPr varScale="1">
        <p:scale>
          <a:sx n="74" d="100"/>
          <a:sy n="74" d="100"/>
        </p:scale>
        <p:origin x="9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0858446-8FCE-4DED-9A21-178C81EEF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8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3F86DD6-86DA-4016-ABF6-09F5BC1B2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smtClean="0">
              <a:latin typeface="Verdana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4F881-F84C-45C0-A7D9-91CFC970F07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2000" y="3810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GB" sz="1100" dirty="0">
                <a:solidFill>
                  <a:schemeClr val="tx2"/>
                </a:solidFill>
              </a:rPr>
              <a:t>Horserace Betting Levy Board</a:t>
            </a:r>
          </a:p>
          <a:p>
            <a:pPr eaLnBrk="0" hangingPunct="0">
              <a:defRPr/>
            </a:pPr>
            <a:r>
              <a:rPr lang="en-GB" sz="1100" dirty="0" smtClean="0">
                <a:solidFill>
                  <a:schemeClr val="tx2"/>
                </a:solidFill>
              </a:rPr>
              <a:t>5</a:t>
            </a:r>
            <a:r>
              <a:rPr lang="en-GB" sz="1100" baseline="30000" dirty="0" smtClean="0">
                <a:solidFill>
                  <a:schemeClr val="tx2"/>
                </a:solidFill>
              </a:rPr>
              <a:t>th</a:t>
            </a:r>
            <a:r>
              <a:rPr lang="en-GB" sz="1100" dirty="0" smtClean="0">
                <a:solidFill>
                  <a:schemeClr val="tx2"/>
                </a:solidFill>
              </a:rPr>
              <a:t> Floor</a:t>
            </a:r>
            <a:r>
              <a:rPr lang="en-GB" sz="1100" baseline="0" dirty="0" smtClean="0">
                <a:solidFill>
                  <a:schemeClr val="tx2"/>
                </a:solidFill>
              </a:rPr>
              <a:t> </a:t>
            </a:r>
          </a:p>
          <a:p>
            <a:pPr eaLnBrk="0" hangingPunct="0">
              <a:defRPr/>
            </a:pPr>
            <a:r>
              <a:rPr lang="en-GB" sz="1100" baseline="0" dirty="0" smtClean="0">
                <a:solidFill>
                  <a:schemeClr val="tx2"/>
                </a:solidFill>
              </a:rPr>
              <a:t>21 Bloomsbury Street</a:t>
            </a:r>
          </a:p>
          <a:p>
            <a:pPr eaLnBrk="0" hangingPunct="0">
              <a:defRPr/>
            </a:pPr>
            <a:r>
              <a:rPr lang="en-GB" sz="1100" baseline="0" dirty="0" smtClean="0">
                <a:solidFill>
                  <a:schemeClr val="tx2"/>
                </a:solidFill>
              </a:rPr>
              <a:t>London WC1B 3HF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076825" y="333375"/>
            <a:ext cx="3240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0" hangingPunct="0">
              <a:defRPr/>
            </a:pPr>
            <a:r>
              <a:rPr lang="en-GB" sz="1100" dirty="0">
                <a:solidFill>
                  <a:schemeClr val="tx2"/>
                </a:solidFill>
                <a:latin typeface="Verdana" pitchFamily="34" charset="0"/>
                <a:cs typeface="+mn-cs"/>
              </a:rPr>
              <a:t>Tel: 020 7333 0043</a:t>
            </a:r>
          </a:p>
          <a:p>
            <a:pPr algn="r" eaLnBrk="0" hangingPunct="0">
              <a:defRPr/>
            </a:pPr>
            <a:r>
              <a:rPr lang="en-GB" sz="1100" dirty="0">
                <a:solidFill>
                  <a:schemeClr val="tx2"/>
                </a:solidFill>
                <a:latin typeface="Verdana" pitchFamily="34" charset="0"/>
                <a:cs typeface="+mn-cs"/>
              </a:rPr>
              <a:t>  Fax: 020 7333 0041</a:t>
            </a:r>
          </a:p>
          <a:p>
            <a:pPr algn="r" eaLnBrk="0" hangingPunct="0">
              <a:defRPr/>
            </a:pPr>
            <a:r>
              <a:rPr lang="en-GB" sz="1100" dirty="0">
                <a:solidFill>
                  <a:schemeClr val="tx2"/>
                </a:solidFill>
                <a:latin typeface="Verdana" pitchFamily="34" charset="0"/>
                <a:cs typeface="+mn-cs"/>
              </a:rPr>
              <a:t>Web: www.hblb.org.uk</a:t>
            </a:r>
          </a:p>
          <a:p>
            <a:pPr algn="r" eaLnBrk="0" hangingPunct="0">
              <a:defRPr/>
            </a:pPr>
            <a:r>
              <a:rPr lang="en-GB" sz="1100" dirty="0">
                <a:solidFill>
                  <a:schemeClr val="tx2"/>
                </a:solidFill>
                <a:latin typeface="Verdana" pitchFamily="34" charset="0"/>
                <a:cs typeface="+mn-cs"/>
              </a:rPr>
              <a:t>Email: equine.grants@hblb.org.uk</a:t>
            </a:r>
            <a:endParaRPr lang="en-US" dirty="0">
              <a:solidFill>
                <a:schemeClr val="tx2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6" name="Picture 5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4780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029200"/>
            <a:ext cx="77724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BAE6170-D3DC-4ECA-98DF-0809DF149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80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2088232" cy="14917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6FAE-4206-4C60-A849-78CB0DB54FFA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2239402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981200"/>
            <a:ext cx="421484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981200"/>
            <a:ext cx="4276724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D796-3A71-4ABA-93FD-D67AB92D3329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31592049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28802"/>
            <a:ext cx="5111750" cy="41973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A9BA5-964C-4D3C-BDF0-05797F3B1276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3342680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8992" y="192880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58" y="1928802"/>
            <a:ext cx="3000396" cy="4071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83D2-1D86-40A0-8E23-B8A51B60FFC6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30102716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60648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A7D4-9867-405A-BF02-5D9C7FFE1087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28624099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N:\Shared Files\Images\Logos\HBLB\HBLB_logo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240" cy="15431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928813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1928813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E965-EC06-407A-A605-489CBA36E81F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</p:spTree>
    <p:extLst>
      <p:ext uri="{BB962C8B-B14F-4D97-AF65-F5344CB8AC3E}">
        <p14:creationId xmlns:p14="http://schemas.microsoft.com/office/powerpoint/2010/main" val="14138974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556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928813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6248400"/>
            <a:ext cx="223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4625" y="6248400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294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ADDE788E-32F6-4FB4-A529-E592AED23636}" type="slidenum">
              <a:rPr lang="en-US"/>
              <a:pPr>
                <a:defRPr/>
              </a:pPr>
              <a:t>‹#›</a:t>
            </a:fld>
            <a:r>
              <a:rPr lang="en-US"/>
              <a:t>©hblb2012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357188" y="6143625"/>
            <a:ext cx="8501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latin typeface="Times New Roman" charset="0"/>
              <a:cs typeface="+mn-cs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57188" y="1857375"/>
            <a:ext cx="8501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latin typeface="Times New Roman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590800"/>
            <a:ext cx="7772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003466"/>
                </a:solidFill>
              </a:rPr>
              <a:t>Measuring movement asymmetry: A first step in accurately quantifying lameness?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4293096"/>
            <a:ext cx="7448872" cy="18260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The movement of Thoroughbred racehorses in training can be accurately quantified using an inertial sensor-based system 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380288" y="6237288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000" dirty="0" smtClean="0">
                <a:solidFill>
                  <a:schemeClr val="bg1"/>
                </a:solidFill>
              </a:rPr>
              <a:t>Sprj:008</a:t>
            </a:r>
            <a:endParaRPr lang="en-GB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Validation of an inertial-sensor method of gait analysis in the Thoroughbred racehorse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SPrj008</a:t>
            </a:r>
          </a:p>
          <a:p>
            <a:r>
              <a:rPr lang="en-US" altLang="en-US" dirty="0" err="1" smtClean="0">
                <a:solidFill>
                  <a:srgbClr val="003466"/>
                </a:solidFill>
              </a:rPr>
              <a:t>Dr</a:t>
            </a:r>
            <a:r>
              <a:rPr lang="en-US" altLang="en-US" dirty="0" smtClean="0">
                <a:solidFill>
                  <a:srgbClr val="003466"/>
                </a:solidFill>
              </a:rPr>
              <a:t> John Marshall</a:t>
            </a:r>
          </a:p>
          <a:p>
            <a:pPr lvl="1"/>
            <a:r>
              <a:rPr lang="en-US" altLang="en-US" dirty="0" err="1" smtClean="0">
                <a:solidFill>
                  <a:srgbClr val="003466"/>
                </a:solidFill>
              </a:rPr>
              <a:t>Dr</a:t>
            </a:r>
            <a:r>
              <a:rPr lang="en-US" altLang="en-US" dirty="0" smtClean="0">
                <a:solidFill>
                  <a:srgbClr val="003466"/>
                </a:solidFill>
              </a:rPr>
              <a:t> Lance </a:t>
            </a:r>
            <a:r>
              <a:rPr lang="en-US" altLang="en-US" dirty="0" err="1" smtClean="0">
                <a:solidFill>
                  <a:srgbClr val="003466"/>
                </a:solidFill>
              </a:rPr>
              <a:t>Voute</a:t>
            </a:r>
            <a:r>
              <a:rPr lang="en-US" altLang="en-US" dirty="0" smtClean="0">
                <a:solidFill>
                  <a:srgbClr val="003466"/>
                </a:solidFill>
              </a:rPr>
              <a:t> </a:t>
            </a:r>
          </a:p>
          <a:p>
            <a:pPr lvl="1"/>
            <a:r>
              <a:rPr lang="en-US" altLang="en-US" dirty="0" err="1" smtClean="0">
                <a:solidFill>
                  <a:srgbClr val="003466"/>
                </a:solidFill>
              </a:rPr>
              <a:t>Dr</a:t>
            </a:r>
            <a:r>
              <a:rPr lang="en-US" altLang="en-US" dirty="0" smtClean="0">
                <a:solidFill>
                  <a:srgbClr val="003466"/>
                </a:solidFill>
              </a:rPr>
              <a:t> Tim </a:t>
            </a:r>
            <a:r>
              <a:rPr lang="en-US" altLang="en-US" dirty="0" err="1" smtClean="0">
                <a:solidFill>
                  <a:srgbClr val="003466"/>
                </a:solidFill>
              </a:rPr>
              <a:t>Parkin</a:t>
            </a:r>
            <a:endParaRPr lang="en-US" altLang="en-US" dirty="0" smtClean="0">
              <a:solidFill>
                <a:srgbClr val="003466"/>
              </a:solidFill>
            </a:endParaRPr>
          </a:p>
          <a:p>
            <a:r>
              <a:rPr lang="en-US" altLang="en-US" dirty="0" smtClean="0">
                <a:solidFill>
                  <a:srgbClr val="003466"/>
                </a:solidFill>
              </a:rPr>
              <a:t>School of Veterinary Medicine, University of Glasgow</a:t>
            </a:r>
          </a:p>
          <a:p>
            <a:endParaRPr lang="en-US" altLang="en-US" dirty="0" smtClean="0">
              <a:solidFill>
                <a:srgbClr val="003466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Reasons for the study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Lameness is a major reason for lost days racing and training and has a massive impact on welfare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Traditional subjective lameness examination is subject to the effects of observer experience and bias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Poor agreement between veterinary surgeons on lameness exam findings</a:t>
            </a:r>
          </a:p>
        </p:txBody>
      </p:sp>
    </p:spTree>
    <p:extLst>
      <p:ext uri="{BB962C8B-B14F-4D97-AF65-F5344CB8AC3E}">
        <p14:creationId xmlns:p14="http://schemas.microsoft.com/office/powerpoint/2010/main" val="22087002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Project aims and objectives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To </a:t>
            </a:r>
            <a:r>
              <a:rPr lang="en-US" altLang="en-US" dirty="0">
                <a:solidFill>
                  <a:srgbClr val="003466"/>
                </a:solidFill>
              </a:rPr>
              <a:t>validate </a:t>
            </a:r>
            <a:r>
              <a:rPr lang="en-US" altLang="en-US" dirty="0" smtClean="0">
                <a:solidFill>
                  <a:srgbClr val="003466"/>
                </a:solidFill>
              </a:rPr>
              <a:t>inertial </a:t>
            </a:r>
            <a:r>
              <a:rPr lang="en-US" altLang="en-US" dirty="0">
                <a:solidFill>
                  <a:srgbClr val="003466"/>
                </a:solidFill>
              </a:rPr>
              <a:t>sensor kinematic gait analysis </a:t>
            </a:r>
            <a:r>
              <a:rPr lang="en-US" altLang="en-US" dirty="0" smtClean="0">
                <a:solidFill>
                  <a:srgbClr val="003466"/>
                </a:solidFill>
              </a:rPr>
              <a:t>for objective assessment of </a:t>
            </a:r>
            <a:r>
              <a:rPr lang="en-US" altLang="en-US" dirty="0">
                <a:solidFill>
                  <a:srgbClr val="003466"/>
                </a:solidFill>
              </a:rPr>
              <a:t>movement in the Thoroughbred </a:t>
            </a:r>
            <a:r>
              <a:rPr lang="en-US" altLang="en-US" dirty="0" smtClean="0">
                <a:solidFill>
                  <a:srgbClr val="003466"/>
                </a:solidFill>
              </a:rPr>
              <a:t>racehorse 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Our objectives were: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Perform kinematic lameness examinations of racehorses in training</a:t>
            </a:r>
          </a:p>
          <a:p>
            <a:pPr lvl="1"/>
            <a:r>
              <a:rPr lang="en-US" altLang="en-US" dirty="0" err="1" smtClean="0">
                <a:solidFill>
                  <a:srgbClr val="003466"/>
                </a:solidFill>
              </a:rPr>
              <a:t>Analyse</a:t>
            </a:r>
            <a:r>
              <a:rPr lang="en-US" altLang="en-US" dirty="0" smtClean="0">
                <a:solidFill>
                  <a:srgbClr val="003466"/>
                </a:solidFill>
              </a:rPr>
              <a:t> data to determine reference values for movement asymmetry in the Thoroughbred</a:t>
            </a:r>
          </a:p>
        </p:txBody>
      </p:sp>
    </p:spTree>
    <p:extLst>
      <p:ext uri="{BB962C8B-B14F-4D97-AF65-F5344CB8AC3E}">
        <p14:creationId xmlns:p14="http://schemas.microsoft.com/office/powerpoint/2010/main" val="2059585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Subjective (traditional visual) and objective inertial sensor examination of a group of 105 Thoroughbred racehorses in training was performed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Data on age, sex, recent training and medical history was collected</a:t>
            </a:r>
          </a:p>
        </p:txBody>
      </p:sp>
    </p:spTree>
    <p:extLst>
      <p:ext uri="{BB962C8B-B14F-4D97-AF65-F5344CB8AC3E}">
        <p14:creationId xmlns:p14="http://schemas.microsoft.com/office/powerpoint/2010/main" val="28170146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Main results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Horses often displayed asymmetric head movement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Associated with forelimb lameness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Median vector sum</a:t>
            </a:r>
            <a:r>
              <a:rPr lang="en-US" altLang="en-US" dirty="0">
                <a:solidFill>
                  <a:srgbClr val="003466"/>
                </a:solidFill>
              </a:rPr>
              <a:t> </a:t>
            </a:r>
            <a:r>
              <a:rPr lang="en-US" altLang="en-US" dirty="0" smtClean="0">
                <a:solidFill>
                  <a:srgbClr val="003466"/>
                </a:solidFill>
              </a:rPr>
              <a:t>9.7mm (IQR 6.8-19.8mm)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Horses often displayed asymmetric pelvic movement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Associated with </a:t>
            </a:r>
            <a:r>
              <a:rPr lang="en-US" altLang="en-US" dirty="0" err="1" smtClean="0">
                <a:solidFill>
                  <a:srgbClr val="003466"/>
                </a:solidFill>
              </a:rPr>
              <a:t>hindlimb</a:t>
            </a:r>
            <a:r>
              <a:rPr lang="en-US" altLang="en-US" dirty="0" smtClean="0">
                <a:solidFill>
                  <a:srgbClr val="003466"/>
                </a:solidFill>
              </a:rPr>
              <a:t> lameness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Median </a:t>
            </a:r>
            <a:r>
              <a:rPr lang="en-US" altLang="en-US" dirty="0" err="1" smtClean="0">
                <a:solidFill>
                  <a:srgbClr val="003466"/>
                </a:solidFill>
              </a:rPr>
              <a:t>PDMax</a:t>
            </a:r>
            <a:r>
              <a:rPr lang="en-US" altLang="en-US" dirty="0">
                <a:solidFill>
                  <a:srgbClr val="003466"/>
                </a:solidFill>
              </a:rPr>
              <a:t> </a:t>
            </a:r>
            <a:r>
              <a:rPr lang="en-US" altLang="en-US" dirty="0" smtClean="0">
                <a:solidFill>
                  <a:srgbClr val="003466"/>
                </a:solidFill>
              </a:rPr>
              <a:t>4.5mm (IQR 1.8-7.6mm)</a:t>
            </a:r>
          </a:p>
          <a:p>
            <a:pPr lvl="1"/>
            <a:r>
              <a:rPr lang="en-US" altLang="en-US" dirty="0" smtClean="0">
                <a:solidFill>
                  <a:srgbClr val="003466"/>
                </a:solidFill>
              </a:rPr>
              <a:t>Median </a:t>
            </a:r>
            <a:r>
              <a:rPr lang="en-US" altLang="en-US" dirty="0" err="1" smtClean="0">
                <a:solidFill>
                  <a:srgbClr val="003466"/>
                </a:solidFill>
              </a:rPr>
              <a:t>PDMin</a:t>
            </a:r>
            <a:r>
              <a:rPr lang="en-US" altLang="en-US" dirty="0">
                <a:solidFill>
                  <a:srgbClr val="003466"/>
                </a:solidFill>
              </a:rPr>
              <a:t> </a:t>
            </a:r>
            <a:r>
              <a:rPr lang="en-US" altLang="en-US" dirty="0" smtClean="0">
                <a:solidFill>
                  <a:srgbClr val="003466"/>
                </a:solidFill>
              </a:rPr>
              <a:t>4.3mm (IQR 1.7-6.7mm)</a:t>
            </a:r>
          </a:p>
          <a:p>
            <a:r>
              <a:rPr lang="en-US" altLang="en-US" dirty="0">
                <a:solidFill>
                  <a:srgbClr val="003466"/>
                </a:solidFill>
              </a:rPr>
              <a:t>M</a:t>
            </a:r>
            <a:r>
              <a:rPr lang="en-US" altLang="en-US" dirty="0" smtClean="0">
                <a:solidFill>
                  <a:srgbClr val="003466"/>
                </a:solidFill>
              </a:rPr>
              <a:t>ajority </a:t>
            </a:r>
            <a:r>
              <a:rPr lang="en-US" altLang="en-US" dirty="0">
                <a:solidFill>
                  <a:srgbClr val="003466"/>
                </a:solidFill>
              </a:rPr>
              <a:t>of horses (96.5%) </a:t>
            </a:r>
            <a:r>
              <a:rPr lang="en-US" altLang="en-US" dirty="0" smtClean="0">
                <a:solidFill>
                  <a:srgbClr val="003466"/>
                </a:solidFill>
              </a:rPr>
              <a:t>exhibited </a:t>
            </a:r>
            <a:r>
              <a:rPr lang="en-US" altLang="en-US" dirty="0">
                <a:solidFill>
                  <a:srgbClr val="003466"/>
                </a:solidFill>
              </a:rPr>
              <a:t>movement asymmetry greater than </a:t>
            </a:r>
            <a:r>
              <a:rPr lang="en-US" altLang="en-US" dirty="0" smtClean="0">
                <a:solidFill>
                  <a:srgbClr val="003466"/>
                </a:solidFill>
              </a:rPr>
              <a:t>existing ‘sound’ reference values</a:t>
            </a:r>
            <a:endParaRPr lang="en-US" altLang="en-US" dirty="0">
              <a:solidFill>
                <a:srgbClr val="0034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72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solidFill>
                  <a:srgbClr val="003466"/>
                </a:solidFill>
              </a:rPr>
              <a:t>H</a:t>
            </a:r>
            <a:r>
              <a:rPr lang="en-US" altLang="en-US" dirty="0" smtClean="0">
                <a:solidFill>
                  <a:srgbClr val="003466"/>
                </a:solidFill>
              </a:rPr>
              <a:t>ead (forelimb) movement asymmetry was similar to previously published ‘sound’ values (≤8.5mm)</a:t>
            </a:r>
          </a:p>
          <a:p>
            <a:r>
              <a:rPr lang="en-US" altLang="en-US" dirty="0">
                <a:solidFill>
                  <a:srgbClr val="003466"/>
                </a:solidFill>
              </a:rPr>
              <a:t>P</a:t>
            </a:r>
            <a:r>
              <a:rPr lang="en-US" altLang="en-US" dirty="0" smtClean="0">
                <a:solidFill>
                  <a:srgbClr val="003466"/>
                </a:solidFill>
              </a:rPr>
              <a:t>elvic (</a:t>
            </a:r>
            <a:r>
              <a:rPr lang="en-US" altLang="en-US" dirty="0" err="1" smtClean="0">
                <a:solidFill>
                  <a:srgbClr val="003466"/>
                </a:solidFill>
              </a:rPr>
              <a:t>hindlimb</a:t>
            </a:r>
            <a:r>
              <a:rPr lang="en-US" altLang="en-US" dirty="0" smtClean="0">
                <a:solidFill>
                  <a:srgbClr val="003466"/>
                </a:solidFill>
              </a:rPr>
              <a:t>) movement asymmetry was greater than previously published ‘sound’ values (≤3mm)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Objective evidence of lameness was common in racehorses in training</a:t>
            </a:r>
          </a:p>
          <a:p>
            <a:pPr lvl="1"/>
            <a:endParaRPr lang="en-US" altLang="en-US" dirty="0" smtClean="0">
              <a:solidFill>
                <a:srgbClr val="0034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9134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Impact on the Thoroughbred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Movement of racehorses in training can be quantified using non-invasive, portable inertial sensor based devices</a:t>
            </a:r>
          </a:p>
          <a:p>
            <a:r>
              <a:rPr lang="en-US" altLang="en-US" dirty="0" smtClean="0">
                <a:solidFill>
                  <a:srgbClr val="003466"/>
                </a:solidFill>
              </a:rPr>
              <a:t>The clinically significant amount of movement asymmetry may be greater than existing reference values</a:t>
            </a:r>
          </a:p>
        </p:txBody>
      </p:sp>
    </p:spTree>
    <p:extLst>
      <p:ext uri="{BB962C8B-B14F-4D97-AF65-F5344CB8AC3E}">
        <p14:creationId xmlns:p14="http://schemas.microsoft.com/office/powerpoint/2010/main" val="8335470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95256" cy="13716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Potential next steps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3466"/>
                </a:solidFill>
              </a:rPr>
              <a:t>Future studies to elucidate the relationship between movement asymmetry, lameness, injury and racing performance are warranted.  </a:t>
            </a:r>
          </a:p>
        </p:txBody>
      </p:sp>
    </p:spTree>
    <p:extLst>
      <p:ext uri="{BB962C8B-B14F-4D97-AF65-F5344CB8AC3E}">
        <p14:creationId xmlns:p14="http://schemas.microsoft.com/office/powerpoint/2010/main" val="29027296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inal Report Presentation 2013-14">
  <a:themeElements>
    <a:clrScheme name="Default Design 8">
      <a:dk1>
        <a:srgbClr val="CC6600"/>
      </a:dk1>
      <a:lt1>
        <a:srgbClr val="FF9933"/>
      </a:lt1>
      <a:dk2>
        <a:srgbClr val="000066"/>
      </a:dk2>
      <a:lt2>
        <a:srgbClr val="FF9933"/>
      </a:lt2>
      <a:accent1>
        <a:srgbClr val="00CC99"/>
      </a:accent1>
      <a:accent2>
        <a:srgbClr val="3333CC"/>
      </a:accent2>
      <a:accent3>
        <a:srgbClr val="AAAAB8"/>
      </a:accent3>
      <a:accent4>
        <a:srgbClr val="DA822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CC6600"/>
        </a:dk1>
        <a:lt1>
          <a:srgbClr val="FF9933"/>
        </a:lt1>
        <a:dk2>
          <a:srgbClr val="000066"/>
        </a:dk2>
        <a:lt2>
          <a:srgbClr val="FF9933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822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Report Presentation 2013-14</Template>
  <TotalTime>104</TotalTime>
  <Words>350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Verdana</vt:lpstr>
      <vt:lpstr>Final Report Presentation 2013-14</vt:lpstr>
      <vt:lpstr>Measuring movement asymmetry: A first step in accurately quantifying lameness?</vt:lpstr>
      <vt:lpstr>Validation of an inertial-sensor method of gait analysis in the Thoroughbred racehorse</vt:lpstr>
      <vt:lpstr>Reasons for the study</vt:lpstr>
      <vt:lpstr>Project aims and objectives</vt:lpstr>
      <vt:lpstr>Summary</vt:lpstr>
      <vt:lpstr>Main results</vt:lpstr>
      <vt:lpstr>Conclusions</vt:lpstr>
      <vt:lpstr>Impact on the Thoroughbred</vt:lpstr>
      <vt:lpstr>Potential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Barron</dc:creator>
  <cp:lastModifiedBy>Annie Dodd</cp:lastModifiedBy>
  <cp:revision>13</cp:revision>
  <cp:lastPrinted>2012-01-27T11:32:26Z</cp:lastPrinted>
  <dcterms:created xsi:type="dcterms:W3CDTF">2014-07-09T14:56:14Z</dcterms:created>
  <dcterms:modified xsi:type="dcterms:W3CDTF">2017-01-12T14:40:19Z</dcterms:modified>
</cp:coreProperties>
</file>